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68" r:id="rId7"/>
    <p:sldId id="258" r:id="rId8"/>
    <p:sldId id="261" r:id="rId9"/>
    <p:sldId id="262" r:id="rId10"/>
    <p:sldId id="266" r:id="rId11"/>
    <p:sldId id="259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51" autoAdjust="0"/>
  </p:normalViewPr>
  <p:slideViewPr>
    <p:cSldViewPr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8956-DD16-4534-9386-FAF22A8EEA7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4392D-330C-4198-A493-C135CF0B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4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Thank you for having me. </a:t>
            </a:r>
          </a:p>
          <a:p>
            <a:pPr marL="171450" indent="-171450">
              <a:buFontTx/>
              <a:buChar char="-"/>
            </a:pPr>
            <a:r>
              <a:rPr lang="en-GB" dirty="0"/>
              <a:t>Good to see several of the ppl I interviewed at this mtg.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325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Rather than the deficit narrative which is emerging, there is a chance to create more of an opportunity narrative.</a:t>
            </a:r>
          </a:p>
          <a:p>
            <a:pPr marL="171450" indent="-171450">
              <a:buFontTx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might funders do differently and where/when do you talk about that?</a:t>
            </a:r>
          </a:p>
          <a:p>
            <a:pPr marL="171450" indent="-171450">
              <a:buFontTx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Standing with the sector – some tough years ahead. How can funders help champion the work of civil society groups. Hear a lot about the role of business. What about charities &amp; the value they provide – as a service but also as social infrastructure.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58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There will be elements of the report that fit more with your experiences and ideas than others. </a:t>
            </a:r>
          </a:p>
          <a:p>
            <a:pPr marL="171450" indent="-171450">
              <a:buFontTx/>
              <a:buChar char="-"/>
            </a:pPr>
            <a:r>
              <a:rPr lang="en-GB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Hope this provides helpful overview.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61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Interest in taking more relational approaches &amp; and the need to create opportunities.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Desire to “think big” where possible. More longer-term funding. Open up conversations about doing things differently.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Support grantees to renew &amp; remain fit for the future.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22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Largest annual fall in 300 years.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Number of workers on payroll already fallen by 782,000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</a:rPr>
              <a:t>PBE survey with NCVO &amp; </a:t>
            </a:r>
            <a:r>
              <a:rPr lang="en-GB" sz="1200" dirty="0" err="1">
                <a:effectLst/>
                <a:latin typeface="Calibri" panose="020F0502020204030204" pitchFamily="34" charset="0"/>
              </a:rPr>
              <a:t>IoF</a:t>
            </a:r>
            <a:r>
              <a:rPr lang="en-GB" sz="1200" dirty="0">
                <a:effectLst/>
                <a:latin typeface="Calibri" panose="020F0502020204030204" pitchFamily="34" charset="0"/>
              </a:rPr>
              <a:t>. T</a:t>
            </a: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hree quarters of charities expect demand for their services to rise over 2021. 80% expect income to fall.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sector is facing a difficult future and funders acknowledge that.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663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>
                <a:cs typeface="Arial" panose="020B0604020202020204" pitchFamily="34" charset="0"/>
              </a:rPr>
              <a:t>Lots of surveys run; data analysis and conversations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>
                <a:cs typeface="Arial" panose="020B0604020202020204" pitchFamily="34" charset="0"/>
              </a:rPr>
              <a:t>Common themes, which fluctuations in demand. Mental health, low income &amp; jobs/employment expected to rise.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>
                <a:cs typeface="Arial" panose="020B0604020202020204" pitchFamily="34" charset="0"/>
              </a:rPr>
              <a:t>Funders shifting away from crisis grants &amp; planning for the future – with awareness of this context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32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Ran in October. </a:t>
            </a:r>
          </a:p>
          <a:p>
            <a:pPr marL="171450" indent="-171450">
              <a:buFontTx/>
              <a:buChar char="-"/>
            </a:pPr>
            <a:r>
              <a:rPr lang="en-GB" dirty="0"/>
              <a:t>Continued interest in partnering</a:t>
            </a:r>
          </a:p>
          <a:p>
            <a:pPr marL="171450" indent="-171450">
              <a:buFontTx/>
              <a:buChar char="-"/>
            </a:pPr>
            <a:r>
              <a:rPr lang="en-GB" dirty="0"/>
              <a:t>Coming out of pause. Majority expect to have to pivot their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123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17 interviewees. 8 questions focusing on future strategy plans.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Range of LF members with different governance, budget &amp; funding models.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Highlights from my conversations.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151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1) Unemployment expected to rise. Recession bites.</a:t>
            </a:r>
          </a:p>
          <a:p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2) Identifying gaps, overlaps and commonalities as funders but also across the city &amp; the work orgs are doing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3) Can’t fill the funding gap. What that means for maintaining social infrastructure. “Sector already felt precarious before the crisis.”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04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Seen true collaboration over past few months.</a:t>
            </a:r>
          </a:p>
          <a:p>
            <a:pPr marL="171450" indent="-171450">
              <a:buFontTx/>
              <a:buChar char="-"/>
            </a:pPr>
            <a:r>
              <a:rPr lang="en-GB" dirty="0"/>
              <a:t>Desire to continue that. More relational approaches.</a:t>
            </a:r>
          </a:p>
          <a:p>
            <a:pPr marL="171450" indent="-171450">
              <a:buFontTx/>
              <a:buChar char="-"/>
            </a:pPr>
            <a:r>
              <a:rPr lang="en-GB" dirty="0"/>
              <a:t>Tension between wanting to think big but also not make any changes at a time of uncertainty.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392D-330C-4198-A493-C135CF0B045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46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817523"/>
            <a:ext cx="2228986" cy="1857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048" y="5733256"/>
            <a:ext cx="1023043" cy="8523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67E237-97D7-470A-92AD-61B07DE2FC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After the storm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Supporting Londoners beyond Covid-19</a:t>
            </a:r>
          </a:p>
          <a:p>
            <a:endParaRPr lang="en-GB" dirty="0"/>
          </a:p>
          <a:p>
            <a:r>
              <a:rPr lang="en-GB" dirty="0"/>
              <a:t>9</a:t>
            </a:r>
            <a:r>
              <a:rPr lang="en-GB" baseline="30000" dirty="0"/>
              <a:t>th</a:t>
            </a:r>
            <a:r>
              <a:rPr lang="en-GB" dirty="0"/>
              <a:t> December 2020</a:t>
            </a:r>
          </a:p>
        </p:txBody>
      </p:sp>
    </p:spTree>
    <p:extLst>
      <p:ext uri="{BB962C8B-B14F-4D97-AF65-F5344CB8AC3E}">
        <p14:creationId xmlns:p14="http://schemas.microsoft.com/office/powerpoint/2010/main" val="3633124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Developing an opportunity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GB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Opening up conversations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Acting on the ideas being generated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Championing the sector</a:t>
            </a:r>
          </a:p>
        </p:txBody>
      </p:sp>
    </p:spTree>
    <p:extLst>
      <p:ext uri="{BB962C8B-B14F-4D97-AF65-F5344CB8AC3E}">
        <p14:creationId xmlns:p14="http://schemas.microsoft.com/office/powerpoint/2010/main" val="331968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to the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Based on 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findings from a survey and from </a:t>
            </a:r>
            <a:r>
              <a:rPr lang="en-GB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interviews with 17 members of the network</a:t>
            </a:r>
          </a:p>
          <a:p>
            <a:pPr>
              <a:spcAft>
                <a:spcPts val="600"/>
              </a:spcAft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Focuses on funders’</a:t>
            </a:r>
            <a:r>
              <a:rPr lang="en-GB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current and future strategies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Range of funding organisations participated – large, small, public, private, local, London-wide, thematic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75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endParaRPr lang="en-GB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Three areas 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funders are focusing on: 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need to plan in a flexible way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hanging ways of working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upporting capacity building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49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GB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UK economy expected to contract by 11%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Peak in unemployment unlikely to be reached until early summer 2021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Funding gap for the year of ~£10bn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Not all organisations will survive</a:t>
            </a:r>
          </a:p>
        </p:txBody>
      </p:sp>
    </p:spTree>
    <p:extLst>
      <p:ext uri="{BB962C8B-B14F-4D97-AF65-F5344CB8AC3E}">
        <p14:creationId xmlns:p14="http://schemas.microsoft.com/office/powerpoint/2010/main" val="340369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Understanding Londoners’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n-GB" dirty="0">
                <a:cs typeface="Arial" panose="020B0604020202020204" pitchFamily="34" charset="0"/>
              </a:rPr>
              <a:t>Common sets of needs identified: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Mental health support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Social isolation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Digital exclusion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Low income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Access to food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Jobs/employment</a:t>
            </a:r>
          </a:p>
        </p:txBody>
      </p:sp>
    </p:spTree>
    <p:extLst>
      <p:ext uri="{BB962C8B-B14F-4D97-AF65-F5344CB8AC3E}">
        <p14:creationId xmlns:p14="http://schemas.microsoft.com/office/powerpoint/2010/main" val="62961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Survey findings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FB4D545-3A8E-4D5B-B852-67B8F16595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2" y="2050589"/>
            <a:ext cx="6120680" cy="461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0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Insights from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endParaRPr lang="en-GB" dirty="0">
              <a:cs typeface="Arial" panose="020B0604020202020204" pitchFamily="34" charset="0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en-GB" dirty="0">
                <a:cs typeface="Arial" panose="020B0604020202020204" pitchFamily="34" charset="0"/>
              </a:rPr>
              <a:t>Three emerging themes: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Continued collaboration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Ways of working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cs typeface="Arial" panose="020B0604020202020204" pitchFamily="34" charset="0"/>
              </a:rPr>
              <a:t>Supporting capacity building</a:t>
            </a:r>
          </a:p>
        </p:txBody>
      </p:sp>
    </p:spTree>
    <p:extLst>
      <p:ext uri="{BB962C8B-B14F-4D97-AF65-F5344CB8AC3E}">
        <p14:creationId xmlns:p14="http://schemas.microsoft.com/office/powerpoint/2010/main" val="246091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endParaRPr lang="en-GB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Three key challenges identified: 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xpectation of a second wave of demand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avigating the sector 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inancial precariousness of the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00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Looking to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GB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Supporting relational approaches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Creating opportunities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 panose="020B0604020202020204" pitchFamily="34" charset="0"/>
              </a:rPr>
              <a:t>Supporting learning</a:t>
            </a:r>
          </a:p>
        </p:txBody>
      </p:sp>
    </p:spTree>
    <p:extLst>
      <p:ext uri="{BB962C8B-B14F-4D97-AF65-F5344CB8AC3E}">
        <p14:creationId xmlns:p14="http://schemas.microsoft.com/office/powerpoint/2010/main" val="2312713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London Funders">
      <a:dk1>
        <a:srgbClr val="30001E"/>
      </a:dk1>
      <a:lt1>
        <a:sysClr val="window" lastClr="FFFFFF"/>
      </a:lt1>
      <a:dk2>
        <a:srgbClr val="5F003B"/>
      </a:dk2>
      <a:lt2>
        <a:srgbClr val="DEDEDE"/>
      </a:lt2>
      <a:accent1>
        <a:srgbClr val="594AA2"/>
      </a:accent1>
      <a:accent2>
        <a:srgbClr val="5F003B"/>
      </a:accent2>
      <a:accent3>
        <a:srgbClr val="9A398D"/>
      </a:accent3>
      <a:accent4>
        <a:srgbClr val="346583"/>
      </a:accent4>
      <a:accent5>
        <a:srgbClr val="5292BA"/>
      </a:accent5>
      <a:accent6>
        <a:srgbClr val="5C92B5"/>
      </a:accent6>
      <a:hlink>
        <a:srgbClr val="67AFBD"/>
      </a:hlink>
      <a:folHlink>
        <a:srgbClr val="ACCBDE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B5EDB9AF30049BA9235DA3D725854" ma:contentTypeVersion="13" ma:contentTypeDescription="Create a new document." ma:contentTypeScope="" ma:versionID="e257388852dd7c999f371cc377f19b6a">
  <xsd:schema xmlns:xsd="http://www.w3.org/2001/XMLSchema" xmlns:xs="http://www.w3.org/2001/XMLSchema" xmlns:p="http://schemas.microsoft.com/office/2006/metadata/properties" xmlns:ns2="1d3e7ae0-a111-4f7f-b0e8-274c401a14d2" xmlns:ns3="bec6d8a1-fcfc-49f1-a6de-fcb0feaf700a" targetNamespace="http://schemas.microsoft.com/office/2006/metadata/properties" ma:root="true" ma:fieldsID="5f5adc9425020729dff952d59df383fe" ns2:_="" ns3:_="">
    <xsd:import namespace="1d3e7ae0-a111-4f7f-b0e8-274c401a14d2"/>
    <xsd:import namespace="bec6d8a1-fcfc-49f1-a6de-fcb0feaf70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e7ae0-a111-4f7f-b0e8-274c401a14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d8a1-fcfc-49f1-a6de-fcb0feaf700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57B210-61E3-40AE-A432-4468F107B2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0F8D11-D695-4E82-9F9D-5A234B0BD1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66ABD4B-3AEE-4765-A1DC-26D25B1D1ECE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635</Words>
  <Application>Microsoft Office PowerPoint</Application>
  <PresentationFormat>On-screen Show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Georgia</vt:lpstr>
      <vt:lpstr>Trebuchet MS</vt:lpstr>
      <vt:lpstr>Wingdings 2</vt:lpstr>
      <vt:lpstr>Urban</vt:lpstr>
      <vt:lpstr>After the storm</vt:lpstr>
      <vt:lpstr>Background to the report</vt:lpstr>
      <vt:lpstr>Common approaches</vt:lpstr>
      <vt:lpstr>Economic context</vt:lpstr>
      <vt:lpstr>Understanding Londoners’ needs</vt:lpstr>
      <vt:lpstr>Survey findings</vt:lpstr>
      <vt:lpstr>Insights from interviews</vt:lpstr>
      <vt:lpstr>Challenges</vt:lpstr>
      <vt:lpstr>Looking to the future</vt:lpstr>
      <vt:lpstr>Developing an opportunity narrative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Banks</dc:creator>
  <cp:lastModifiedBy>Rachel Rank</cp:lastModifiedBy>
  <cp:revision>12</cp:revision>
  <dcterms:created xsi:type="dcterms:W3CDTF">2017-11-28T12:04:07Z</dcterms:created>
  <dcterms:modified xsi:type="dcterms:W3CDTF">2020-12-09T10:21:51Z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0x0101006A9B5EDB9AF30049BA9235DA3D725854</vt:lpwstr>
  </property>
</Properties>
</file>